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4" r:id="rId2"/>
    <p:sldId id="267" r:id="rId3"/>
    <p:sldId id="274" r:id="rId4"/>
    <p:sldId id="279" r:id="rId5"/>
    <p:sldId id="270" r:id="rId6"/>
    <p:sldId id="265" r:id="rId7"/>
    <p:sldId id="266" r:id="rId8"/>
    <p:sldId id="269" r:id="rId9"/>
    <p:sldId id="280" r:id="rId10"/>
    <p:sldId id="278" r:id="rId11"/>
    <p:sldId id="275" r:id="rId12"/>
  </p:sldIdLst>
  <p:sldSz cx="12192000" cy="6858000"/>
  <p:notesSz cx="6858000" cy="9144000"/>
  <p:defaultTextStyle>
    <a:defPPr>
      <a:defRPr lang="zh-M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7CC07A9-1722-744D-8844-CC5DD85F80BA}">
          <p14:sldIdLst>
            <p14:sldId id="264"/>
            <p14:sldId id="267"/>
            <p14:sldId id="274"/>
            <p14:sldId id="279"/>
            <p14:sldId id="270"/>
            <p14:sldId id="265"/>
            <p14:sldId id="266"/>
            <p14:sldId id="269"/>
            <p14:sldId id="280"/>
            <p14:sldId id="278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B93"/>
    <a:srgbClr val="D7BA92"/>
    <a:srgbClr val="FFBE25"/>
    <a:srgbClr val="00E96B"/>
    <a:srgbClr val="00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0762FC-770C-4B28-86D0-8BC41FCED49F}" v="110" dt="2023-12-23T09:58:37.806"/>
    <p1510:client id="{F5B263E2-DFC8-47ED-85AC-B69B8DFABF1A}" v="4" dt="2023-12-20T17:18:12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2" autoAdjust="0"/>
    <p:restoredTop sz="94660"/>
  </p:normalViewPr>
  <p:slideViewPr>
    <p:cSldViewPr snapToGrid="0">
      <p:cViewPr>
        <p:scale>
          <a:sx n="96" d="100"/>
          <a:sy n="96" d="100"/>
        </p:scale>
        <p:origin x="1596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14:53:45.3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 0 24575,'-6'70'0,"-1"-1"0,2-16 0,0 3 0,-1 3 0,1 0 0,-4 40 0,5-47 0,0-3 0,-1 14 0,2-11 0,5-8 0,1-6 0,0-6 0,0-5 0,-3-4 0,0 0 0,0-3 0,0 0 0,0 1 0,2 4 0,1 3 0,0 4 0,-1 1 0,3 8 0,-1 10 0,0 6 0,3 5 0,-4 2 0,4-7 0,-2-4 0,-2-10 0,0-4 0,0-1 0,1 0 0,0 3 0,-1-4 0,-3-1 0,0 1 0,0 6 0,0 8 0,0 11 0,0 3 0,0 6 0,0 11 0,0 8 0,0 8 0,0-1 0,0-2 0,0-8 0,-3-4 0,-1-7 0,0-14 0,-2-7 0,2-5 0,0-3 0,-2-1 0,2-5 0,0-5 0,1-3 0,3 5 0,0 9 0,0 7 0,0 11 0,0 2 0,3 4 0,1 1 0,-1-6 0,1-1 0,-4-6 0,0-1 0,-4-6 0,0-4 0,0-2 0,-2-1 0,-1 5 0,-2 5 0,-2 6 0,0 1 0,2-1 0,2-4 0,1-4 0,2 2 0,0 0 0,1 0 0,3 0 0,0-1 0,0 4 0,0 7 0,0 7 0,0 4 0,-2 6 0,-2-3 0,-3-7 0,0-3 0,2-8 0,2-1 0,1-3 0,-2-1 0,-4 5 0,-5 6 0,0 5 0,2-2 0,3-5 0,4-8 0,3-2 0,1 1 0,-3 2 0,-1 0 0,0-6 0,1-8 0,3-9 0,0-5 0,0-7 0,0 0 0,0 2 0,0 1 0,0 9 0,0 2 0,0 4 0,0 5 0,0 1 0,0 3 0,0-5 0,0-11 0,3-5 0,1-5 0,1 4 0,2 3 0,-2-3 0,1 3 0,1-1 0,-1-2 0,1 3 0,2 2 0,1 4 0,6 7 0,1-3 0,1-4 0,0-6 0,-4-8 0,-2 0 0,-1 3 0,0 2 0,-3 0 0,1-1 0,-1-3 0,-2 4 0,0 10 0,-4 10 0,-2 8 0,0-10 0,0-10 0,0-9 0,0-10 0,0 8 0,0 0 0,0 6 0,0 6 0,0 0 0,0-3 0,0-8 0,0-8 0,0-4 0,-2-3 0,-1-2 0,0-2 0,-2 3 0,3 1 0,0 3 0,-1 0 0,3-2 0,0 0 0,-2-3 0,-1 2 0,-3 3 0,-2 1 0,0 4 0,1 1 0,1-2 0,3-1 0,2-3 0,1 0 0,0-1 0,0-1 0,0-2 0,-2-3 0,0-1 0,-1 6 0,1 13 0,2 2 0,0 8 0,0-3 0,0-6 0,0-1 0,0-13 0,0-5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5E28F-38EE-D647-B44A-87222E76E0C3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MO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8E7B9-080B-F440-BC48-330B6545C822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61352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8E7B9-080B-F440-BC48-330B6545C822}" type="slidenum">
              <a:rPr kumimoji="1" lang="zh-MO" altLang="en-US" smtClean="0"/>
              <a:t>3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97714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2B153-2ED5-C6A9-4A4D-52A8EBE94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MO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D11C56-E030-F01B-D209-7521E23B2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MO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56F530-7ED3-0693-E9AC-B62E34C5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D154B1-7664-5B70-E979-1F9D507D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16522B-001C-3988-F2BE-45783C87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49588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BB64D2-7AA8-E249-F341-B053CD75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MO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0A8A62-AB31-B5FD-E36E-8F885A6F9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38742E-40FB-4D0E-C2E9-52FEC5652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35836D-8D1C-76AD-CD26-A36D2274B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261F8A-8A1E-F4A5-C9C2-AD8080C7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55220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1A6DD3-4067-F27D-3D57-304B5B887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MO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9D1B72-CBFF-DA3D-CADC-FAF74626F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C39416-BB70-D972-214B-3E8BBB84C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AC03DD-144A-2162-E3E0-36B6E4242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18A4D0-AB23-9C7D-4F36-0FB9F04F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99948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8361F-0982-2EF7-7FA3-C287AB1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MO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C311CD-8310-4E1F-F559-6CB9356F7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7D89A9-3283-8977-5AD4-7CF4F90A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9429B1-3D38-EC31-3DB1-45B3DCB9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33222A-FDB4-B83D-6669-C6460C47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754249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253672-BA05-EC93-B39F-0E1218F4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MO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5167E5-CC5F-807B-A8EB-189AB4A5F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586C73-DAD3-BE97-962D-9F91F2B6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B99709-1176-6F92-674B-21F742C44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450B5B-F3DB-A196-FE7A-76A27EDD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78553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911FB-B194-E1CD-4890-15FDA717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MO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E98829-9A6B-D582-1A31-05A8EB214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4EDB8F-A546-15C3-C250-B41EB6646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E5DAB6-1F29-70DD-4777-EC097C6F4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62B0EC-270A-5AC8-7F99-0D56CF9A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904F95-9A56-9749-9A83-6AB090A5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54071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28E48D-2580-3CD9-8AFB-8F43A691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MO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6D90F2-B4E1-3777-76B3-FA1496A7C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58E4A4-30B7-229F-716B-EBB080BA7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21F5E73-C3CA-206A-C10D-221ECCCE5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4983B39-4521-A5F4-4137-547A11230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FA8D195-4664-364F-E5B6-0F7746A5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EA36AF0-DABD-7775-4FF9-2DE9F55B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59E7DF2-783C-ACC6-6BE6-974C7FE9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18729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E35D47-B0E2-DF2C-A324-A5565BAC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MO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CCA554D-016A-4658-2A82-E035EE22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602147-1D31-7FB4-3ECA-48FCAF2EC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895B70-C5C9-8E4C-92A1-DD8EBB99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7867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F20B33-E44F-8E22-1A23-578E273B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22214DC-833A-1DCF-D5C8-DFFE8DF6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D26DF8-E420-5D79-12F7-9F00B2B1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89514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54F45-9236-2CE1-2AFE-2E794CFF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MO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5DA269-76B2-B1E0-A559-0BCE414AE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81C9BC-F714-A3B7-49E7-DFC96EADA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F7A14A-8824-593F-0389-B1B79231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066B7E-D7BC-717B-9ACD-06E9A003B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F57376-4367-7E59-2EF8-729A8EB7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51389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08F8EA-1CB1-9C61-DE21-4E15610E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MO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80EE343-4408-C918-31B9-D50788F95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MO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72651F-2D1B-5CB5-E585-608153A22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25C297-9090-9970-406B-E56E77AE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93C218-A707-5EFE-476F-0DEB2B92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BDB6F1-43F9-4535-7CE7-AC840864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782893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D01D709-588C-A962-57FE-4AB77C16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MO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5C5ED9-A72D-3503-AC99-268BEB2AC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C8DB1C-F33C-A546-37A2-3451EE15A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A1E8-2981-9849-A30D-F6923A4CD14D}" type="datetimeFigureOut">
              <a:rPr kumimoji="1" lang="zh-MO" altLang="en-US" smtClean="0"/>
              <a:t>26/12/2023</a:t>
            </a:fld>
            <a:endParaRPr kumimoji="1" lang="zh-MO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AAA8-3DDA-2CB8-EA49-29EEED4E0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MO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3F4862-656A-BA7C-9FF2-075CC2E52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681D-7CE1-5945-8908-464D729A0B83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60799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M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microsoft.com/office/2007/relationships/hdphoto" Target="../media/hdphoto5.wdp"/><Relationship Id="rId7" Type="http://schemas.openxmlformats.org/officeDocument/2006/relationships/customXml" Target="../ink/ink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6.wdp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610512DC-680D-1591-4C9F-DAFEA30FB39D}"/>
              </a:ext>
            </a:extLst>
          </p:cNvPr>
          <p:cNvSpPr txBox="1">
            <a:spLocks/>
          </p:cNvSpPr>
          <p:nvPr/>
        </p:nvSpPr>
        <p:spPr>
          <a:xfrm>
            <a:off x="342904" y="1078633"/>
            <a:ext cx="9144000" cy="1865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MO">
                <a:solidFill>
                  <a:srgbClr val="FFFFFF"/>
                </a:solidFill>
                <a:latin typeface="Wawati SC" pitchFamily="82" charset="-122"/>
                <a:ea typeface="Wawati SC" pitchFamily="82" charset="-122"/>
              </a:rPr>
              <a:t>2023 </a:t>
            </a:r>
            <a:br>
              <a:rPr kumimoji="1" lang="en-US" altLang="zh-MO">
                <a:solidFill>
                  <a:srgbClr val="FFFFFF"/>
                </a:solidFill>
                <a:latin typeface="Wawati SC" pitchFamily="82" charset="-122"/>
                <a:ea typeface="Wawati SC" pitchFamily="82" charset="-122"/>
              </a:rPr>
            </a:br>
            <a:r>
              <a:rPr kumimoji="1" lang="en-US" altLang="zh-MO">
                <a:solidFill>
                  <a:srgbClr val="FFFFFF"/>
                </a:solidFill>
                <a:latin typeface="Wawati SC" pitchFamily="82" charset="-122"/>
                <a:ea typeface="Wawati SC" pitchFamily="82" charset="-122"/>
              </a:rPr>
              <a:t>python</a:t>
            </a:r>
            <a:r>
              <a:rPr kumimoji="1" lang="zh-MO" altLang="en-US">
                <a:solidFill>
                  <a:srgbClr val="FFFFFF"/>
                </a:solidFill>
                <a:latin typeface="Wawati SC" pitchFamily="82" charset="-122"/>
                <a:ea typeface="Wawati SC" pitchFamily="82" charset="-122"/>
              </a:rPr>
              <a:t>程式設計與互動式語言</a:t>
            </a: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29366259-8DE0-1426-0294-BE57F29AF577}"/>
              </a:ext>
            </a:extLst>
          </p:cNvPr>
          <p:cNvSpPr txBox="1">
            <a:spLocks/>
          </p:cNvSpPr>
          <p:nvPr/>
        </p:nvSpPr>
        <p:spPr>
          <a:xfrm>
            <a:off x="1010839" y="4170616"/>
            <a:ext cx="9322595" cy="1554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600">
                <a:solidFill>
                  <a:srgbClr val="FFFFFF"/>
                </a:solidFill>
                <a:latin typeface="Wawati SC" pitchFamily="82" charset="-122"/>
                <a:ea typeface="Wawati SC" pitchFamily="82" charset="-122"/>
              </a:rPr>
              <a:t>組長：彭偉倫</a:t>
            </a:r>
            <a:endParaRPr kumimoji="1" lang="en-US" altLang="zh-MO" sz="3600">
              <a:solidFill>
                <a:srgbClr val="FFFFFF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kumimoji="1" lang="zh-MO" altLang="en-US" sz="3600">
                <a:solidFill>
                  <a:srgbClr val="FFFFFF"/>
                </a:solidFill>
                <a:latin typeface="Wawati SC" pitchFamily="82" charset="-122"/>
                <a:ea typeface="Wawati SC" pitchFamily="82" charset="-122"/>
              </a:rPr>
              <a:t>組員：陳冠佑 王芯慈 何昊賢 陳妍彣</a:t>
            </a:r>
            <a:endParaRPr kumimoji="1" lang="en-US" altLang="zh-MO" sz="3600">
              <a:solidFill>
                <a:srgbClr val="FFFFFF"/>
              </a:solidFill>
              <a:latin typeface="Wawati SC" pitchFamily="82" charset="-122"/>
              <a:ea typeface="Wawati SC" pitchFamily="82" charset="-122"/>
            </a:endParaRPr>
          </a:p>
          <a:p>
            <a:endParaRPr kumimoji="1" lang="en-US" altLang="zh-MO" sz="3600">
              <a:solidFill>
                <a:srgbClr val="FFFFFF"/>
              </a:solidFill>
              <a:latin typeface="Wawati SC" pitchFamily="82" charset="-122"/>
              <a:ea typeface="Wawati SC" pitchFamily="82" charset="-122"/>
            </a:endParaRPr>
          </a:p>
          <a:p>
            <a:endParaRPr kumimoji="1" lang="zh-MO" altLang="en-US" sz="3600">
              <a:solidFill>
                <a:srgbClr val="FFFFFF"/>
              </a:solidFill>
              <a:latin typeface="Wawati SC" pitchFamily="82" charset="-122"/>
              <a:ea typeface="Wawati SC" pitchFamily="82" charset="-122"/>
            </a:endParaRPr>
          </a:p>
        </p:txBody>
      </p:sp>
      <p:pic>
        <p:nvPicPr>
          <p:cNvPr id="12" name="圖片 11" descr="一張含有 螢幕擷取畫面, 變亮, 設計 的圖片&#10;&#10;自動產生的描述">
            <a:extLst>
              <a:ext uri="{FF2B5EF4-FFF2-40B4-BE49-F238E27FC236}">
                <a16:creationId xmlns:a16="http://schemas.microsoft.com/office/drawing/2014/main" id="{E3FDECAC-B85F-2E05-4CE9-C006A37E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42887" y="112103"/>
            <a:ext cx="1731998" cy="160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25DF916-AEB9-3F33-1327-CF065B5758A3}"/>
              </a:ext>
            </a:extLst>
          </p:cNvPr>
          <p:cNvSpPr txBox="1"/>
          <p:nvPr/>
        </p:nvSpPr>
        <p:spPr>
          <a:xfrm>
            <a:off x="342904" y="3199232"/>
            <a:ext cx="507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MO" altLang="en-US" sz="36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期末成果簡報</a:t>
            </a:r>
          </a:p>
        </p:txBody>
      </p:sp>
      <p:pic>
        <p:nvPicPr>
          <p:cNvPr id="14" name="圖片 13" descr="一張含有 動物玩偶 的圖片&#10;&#10;自動產生的描述">
            <a:extLst>
              <a:ext uri="{FF2B5EF4-FFF2-40B4-BE49-F238E27FC236}">
                <a16:creationId xmlns:a16="http://schemas.microsoft.com/office/drawing/2014/main" id="{525E255E-4206-C286-669D-5FD67128C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246" y="3068312"/>
            <a:ext cx="5384621" cy="3759309"/>
          </a:xfrm>
          <a:prstGeom prst="rect">
            <a:avLst/>
          </a:prstGeom>
          <a:effectLst>
            <a:outerShdw blurRad="76200" dir="21540000" sy="23000" kx="1200000" algn="br" rotWithShape="0">
              <a:prstClr val="black">
                <a:alpha val="20000"/>
              </a:prstClr>
            </a:outerShd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3083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 descr="一張含有 卡通, 玩具 的圖片&#10;&#10;自動產生的描述">
            <a:extLst>
              <a:ext uri="{FF2B5EF4-FFF2-40B4-BE49-F238E27FC236}">
                <a16:creationId xmlns:a16="http://schemas.microsoft.com/office/drawing/2014/main" id="{978FE717-E2E9-D31A-6623-1E1D5486B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759893" y="2442949"/>
            <a:ext cx="7772400" cy="5428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41890FD8-3B7E-B83A-9653-1D4CE4991550}"/>
              </a:ext>
            </a:extLst>
          </p:cNvPr>
          <p:cNvSpPr txBox="1">
            <a:spLocks/>
          </p:cNvSpPr>
          <p:nvPr/>
        </p:nvSpPr>
        <p:spPr>
          <a:xfrm>
            <a:off x="4435642" y="161747"/>
            <a:ext cx="3320716" cy="83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MO" altLang="en-US" b="1">
                <a:solidFill>
                  <a:srgbClr val="FFFFFF"/>
                </a:solidFill>
                <a:latin typeface="Wawati SC" pitchFamily="82" charset="-122"/>
                <a:ea typeface="Wawati SC" pitchFamily="82" charset="-122"/>
              </a:rPr>
              <a:t>組員分工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51302B55-A540-DB8F-9430-209CF603B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60859"/>
              </p:ext>
            </p:extLst>
          </p:nvPr>
        </p:nvGraphicFramePr>
        <p:xfrm>
          <a:off x="2032000" y="3880942"/>
          <a:ext cx="8128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378332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47889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631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95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054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582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8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MO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5129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63E4CE8-3CC7-7593-DB82-90107FC98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119441"/>
              </p:ext>
            </p:extLst>
          </p:nvPr>
        </p:nvGraphicFramePr>
        <p:xfrm>
          <a:off x="1907381" y="1874520"/>
          <a:ext cx="8377238" cy="3108960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2389876">
                  <a:extLst>
                    <a:ext uri="{9D8B030D-6E8A-4147-A177-3AD203B41FA5}">
                      <a16:colId xmlns:a16="http://schemas.microsoft.com/office/drawing/2014/main" val="1390399968"/>
                    </a:ext>
                  </a:extLst>
                </a:gridCol>
                <a:gridCol w="5987362">
                  <a:extLst>
                    <a:ext uri="{9D8B030D-6E8A-4147-A177-3AD203B41FA5}">
                      <a16:colId xmlns:a16="http://schemas.microsoft.com/office/drawing/2014/main" val="3146933731"/>
                    </a:ext>
                  </a:extLst>
                </a:gridCol>
              </a:tblGrid>
              <a:tr h="507848"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>
                          <a:latin typeface="Wawati SC" pitchFamily="82" charset="-122"/>
                          <a:ea typeface="Wawati SC" pitchFamily="82" charset="-122"/>
                        </a:rPr>
                        <a:t>組員名字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>
                          <a:latin typeface="Wawati SC" pitchFamily="82" charset="-122"/>
                          <a:ea typeface="Wawati SC" pitchFamily="82" charset="-122"/>
                        </a:rPr>
                        <a:t>工作分配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87883"/>
                  </a:ext>
                </a:extLst>
              </a:tr>
              <a:tr h="507848">
                <a:tc>
                  <a:txBody>
                    <a:bodyPr/>
                    <a:lstStyle/>
                    <a:p>
                      <a:pPr algn="ctr"/>
                      <a:r>
                        <a:rPr kumimoji="1" lang="zh-MO" altLang="en-US" sz="2800">
                          <a:solidFill>
                            <a:srgbClr val="FFFFFF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彭偉倫</a:t>
                      </a:r>
                      <a:endParaRPr lang="zh-MO" altLang="en-US" sz="2800">
                        <a:latin typeface="Wawati SC" pitchFamily="82" charset="-122"/>
                        <a:ea typeface="Wawati SC" pitchFamily="8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zh-MO" altLang="en-US" sz="2800">
                          <a:solidFill>
                            <a:schemeClr val="bg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遊戲程式設計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942083047"/>
                  </a:ext>
                </a:extLst>
              </a:tr>
              <a:tr h="5078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MO" altLang="en-US" sz="2800">
                          <a:solidFill>
                            <a:srgbClr val="FFFFFF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陳冠佑</a:t>
                      </a:r>
                      <a:endParaRPr lang="zh-MO" altLang="en-US" sz="2800">
                        <a:latin typeface="Wawati SC" pitchFamily="82" charset="-122"/>
                        <a:ea typeface="Wawati SC" pitchFamily="8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zh-MO" altLang="en-US" sz="2800">
                          <a:solidFill>
                            <a:schemeClr val="bg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音效製作、海報設計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878678399"/>
                  </a:ext>
                </a:extLst>
              </a:tr>
              <a:tr h="5078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MO" altLang="en-US" sz="2800">
                          <a:solidFill>
                            <a:srgbClr val="FFFFFF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王芯慈</a:t>
                      </a:r>
                      <a:endParaRPr lang="zh-MO" altLang="en-US" sz="2800">
                        <a:latin typeface="Wawati SC" pitchFamily="82" charset="-122"/>
                        <a:ea typeface="Wawati SC" pitchFamily="8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zh-MO" altLang="en-US" sz="2800">
                          <a:solidFill>
                            <a:schemeClr val="bg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美術素材與畫面設計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654957014"/>
                  </a:ext>
                </a:extLst>
              </a:tr>
              <a:tr h="5078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MO" altLang="en-US" sz="2800">
                          <a:solidFill>
                            <a:srgbClr val="FFFFFF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何昊賢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zh-MO" altLang="en-US" sz="2800">
                          <a:solidFill>
                            <a:schemeClr val="bg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剪報製作、影片剪輯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80993578"/>
                  </a:ext>
                </a:extLst>
              </a:tr>
              <a:tr h="507848">
                <a:tc>
                  <a:txBody>
                    <a:bodyPr/>
                    <a:lstStyle/>
                    <a:p>
                      <a:pPr algn="ctr"/>
                      <a:r>
                        <a:rPr kumimoji="1" lang="zh-MO" altLang="en-US" sz="2800">
                          <a:solidFill>
                            <a:srgbClr val="FFFFFF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陳妍彣</a:t>
                      </a:r>
                      <a:endParaRPr lang="zh-MO" altLang="en-US" sz="2800">
                        <a:latin typeface="Wawati SC" pitchFamily="82" charset="-122"/>
                        <a:ea typeface="Wawati SC" pitchFamily="8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MO" altLang="en-US" sz="2800">
                          <a:solidFill>
                            <a:schemeClr val="bg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美術素材與畫面設計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45557715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365DF316-97C1-EBDF-3BCC-9DA6D372348F}"/>
              </a:ext>
            </a:extLst>
          </p:cNvPr>
          <p:cNvSpPr/>
          <p:nvPr/>
        </p:nvSpPr>
        <p:spPr>
          <a:xfrm>
            <a:off x="1907381" y="1874520"/>
            <a:ext cx="8377238" cy="3118942"/>
          </a:xfrm>
          <a:custGeom>
            <a:avLst/>
            <a:gdLst>
              <a:gd name="connsiteX0" fmla="*/ 0 w 8377238"/>
              <a:gd name="connsiteY0" fmla="*/ 0 h 3118942"/>
              <a:gd name="connsiteX1" fmla="*/ 614331 w 8377238"/>
              <a:gd name="connsiteY1" fmla="*/ 0 h 3118942"/>
              <a:gd name="connsiteX2" fmla="*/ 1061117 w 8377238"/>
              <a:gd name="connsiteY2" fmla="*/ 0 h 3118942"/>
              <a:gd name="connsiteX3" fmla="*/ 1926765 w 8377238"/>
              <a:gd name="connsiteY3" fmla="*/ 0 h 3118942"/>
              <a:gd name="connsiteX4" fmla="*/ 2541096 w 8377238"/>
              <a:gd name="connsiteY4" fmla="*/ 0 h 3118942"/>
              <a:gd name="connsiteX5" fmla="*/ 3155426 w 8377238"/>
              <a:gd name="connsiteY5" fmla="*/ 0 h 3118942"/>
              <a:gd name="connsiteX6" fmla="*/ 4021074 w 8377238"/>
              <a:gd name="connsiteY6" fmla="*/ 0 h 3118942"/>
              <a:gd name="connsiteX7" fmla="*/ 4551633 w 8377238"/>
              <a:gd name="connsiteY7" fmla="*/ 0 h 3118942"/>
              <a:gd name="connsiteX8" fmla="*/ 5417281 w 8377238"/>
              <a:gd name="connsiteY8" fmla="*/ 0 h 3118942"/>
              <a:gd name="connsiteX9" fmla="*/ 6282929 w 8377238"/>
              <a:gd name="connsiteY9" fmla="*/ 0 h 3118942"/>
              <a:gd name="connsiteX10" fmla="*/ 6981032 w 8377238"/>
              <a:gd name="connsiteY10" fmla="*/ 0 h 3118942"/>
              <a:gd name="connsiteX11" fmla="*/ 8377238 w 8377238"/>
              <a:gd name="connsiteY11" fmla="*/ 0 h 3118942"/>
              <a:gd name="connsiteX12" fmla="*/ 8377238 w 8377238"/>
              <a:gd name="connsiteY12" fmla="*/ 592599 h 3118942"/>
              <a:gd name="connsiteX13" fmla="*/ 8377238 w 8377238"/>
              <a:gd name="connsiteY13" fmla="*/ 1122819 h 3118942"/>
              <a:gd name="connsiteX14" fmla="*/ 8377238 w 8377238"/>
              <a:gd name="connsiteY14" fmla="*/ 1746608 h 3118942"/>
              <a:gd name="connsiteX15" fmla="*/ 8377238 w 8377238"/>
              <a:gd name="connsiteY15" fmla="*/ 2370396 h 3118942"/>
              <a:gd name="connsiteX16" fmla="*/ 8377238 w 8377238"/>
              <a:gd name="connsiteY16" fmla="*/ 3118942 h 3118942"/>
              <a:gd name="connsiteX17" fmla="*/ 7595362 w 8377238"/>
              <a:gd name="connsiteY17" fmla="*/ 3118942 h 3118942"/>
              <a:gd name="connsiteX18" fmla="*/ 6897259 w 8377238"/>
              <a:gd name="connsiteY18" fmla="*/ 3118942 h 3118942"/>
              <a:gd name="connsiteX19" fmla="*/ 6450473 w 8377238"/>
              <a:gd name="connsiteY19" fmla="*/ 3118942 h 3118942"/>
              <a:gd name="connsiteX20" fmla="*/ 5919915 w 8377238"/>
              <a:gd name="connsiteY20" fmla="*/ 3118942 h 3118942"/>
              <a:gd name="connsiteX21" fmla="*/ 5054267 w 8377238"/>
              <a:gd name="connsiteY21" fmla="*/ 3118942 h 3118942"/>
              <a:gd name="connsiteX22" fmla="*/ 4356164 w 8377238"/>
              <a:gd name="connsiteY22" fmla="*/ 3118942 h 3118942"/>
              <a:gd name="connsiteX23" fmla="*/ 3825605 w 8377238"/>
              <a:gd name="connsiteY23" fmla="*/ 3118942 h 3118942"/>
              <a:gd name="connsiteX24" fmla="*/ 3127502 w 8377238"/>
              <a:gd name="connsiteY24" fmla="*/ 3118942 h 3118942"/>
              <a:gd name="connsiteX25" fmla="*/ 2680716 w 8377238"/>
              <a:gd name="connsiteY25" fmla="*/ 3118942 h 3118942"/>
              <a:gd name="connsiteX26" fmla="*/ 2233930 w 8377238"/>
              <a:gd name="connsiteY26" fmla="*/ 3118942 h 3118942"/>
              <a:gd name="connsiteX27" fmla="*/ 1535827 w 8377238"/>
              <a:gd name="connsiteY27" fmla="*/ 3118942 h 3118942"/>
              <a:gd name="connsiteX28" fmla="*/ 1005269 w 8377238"/>
              <a:gd name="connsiteY28" fmla="*/ 3118942 h 3118942"/>
              <a:gd name="connsiteX29" fmla="*/ 0 w 8377238"/>
              <a:gd name="connsiteY29" fmla="*/ 3118942 h 3118942"/>
              <a:gd name="connsiteX30" fmla="*/ 0 w 8377238"/>
              <a:gd name="connsiteY30" fmla="*/ 2557532 h 3118942"/>
              <a:gd name="connsiteX31" fmla="*/ 0 w 8377238"/>
              <a:gd name="connsiteY31" fmla="*/ 2027312 h 3118942"/>
              <a:gd name="connsiteX32" fmla="*/ 0 w 8377238"/>
              <a:gd name="connsiteY32" fmla="*/ 1372334 h 3118942"/>
              <a:gd name="connsiteX33" fmla="*/ 0 w 8377238"/>
              <a:gd name="connsiteY33" fmla="*/ 810925 h 3118942"/>
              <a:gd name="connsiteX34" fmla="*/ 0 w 8377238"/>
              <a:gd name="connsiteY34" fmla="*/ 0 h 311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377238" h="3118942" extrusionOk="0">
                <a:moveTo>
                  <a:pt x="0" y="0"/>
                </a:moveTo>
                <a:cubicBezTo>
                  <a:pt x="158480" y="20887"/>
                  <a:pt x="312243" y="-29514"/>
                  <a:pt x="614331" y="0"/>
                </a:cubicBezTo>
                <a:cubicBezTo>
                  <a:pt x="916419" y="29514"/>
                  <a:pt x="902483" y="12530"/>
                  <a:pt x="1061117" y="0"/>
                </a:cubicBezTo>
                <a:cubicBezTo>
                  <a:pt x="1219751" y="-12530"/>
                  <a:pt x="1564653" y="18812"/>
                  <a:pt x="1926765" y="0"/>
                </a:cubicBezTo>
                <a:cubicBezTo>
                  <a:pt x="2288877" y="-18812"/>
                  <a:pt x="2401895" y="-30263"/>
                  <a:pt x="2541096" y="0"/>
                </a:cubicBezTo>
                <a:cubicBezTo>
                  <a:pt x="2680297" y="30263"/>
                  <a:pt x="3019481" y="28090"/>
                  <a:pt x="3155426" y="0"/>
                </a:cubicBezTo>
                <a:cubicBezTo>
                  <a:pt x="3291371" y="-28090"/>
                  <a:pt x="3831379" y="-23063"/>
                  <a:pt x="4021074" y="0"/>
                </a:cubicBezTo>
                <a:cubicBezTo>
                  <a:pt x="4210769" y="23063"/>
                  <a:pt x="4388414" y="-16979"/>
                  <a:pt x="4551633" y="0"/>
                </a:cubicBezTo>
                <a:cubicBezTo>
                  <a:pt x="4714852" y="16979"/>
                  <a:pt x="5044430" y="12085"/>
                  <a:pt x="5417281" y="0"/>
                </a:cubicBezTo>
                <a:cubicBezTo>
                  <a:pt x="5790132" y="-12085"/>
                  <a:pt x="6038449" y="-42882"/>
                  <a:pt x="6282929" y="0"/>
                </a:cubicBezTo>
                <a:cubicBezTo>
                  <a:pt x="6527409" y="42882"/>
                  <a:pt x="6819301" y="-3987"/>
                  <a:pt x="6981032" y="0"/>
                </a:cubicBezTo>
                <a:cubicBezTo>
                  <a:pt x="7142763" y="3987"/>
                  <a:pt x="7999111" y="52971"/>
                  <a:pt x="8377238" y="0"/>
                </a:cubicBezTo>
                <a:cubicBezTo>
                  <a:pt x="8406083" y="169546"/>
                  <a:pt x="8386569" y="347125"/>
                  <a:pt x="8377238" y="592599"/>
                </a:cubicBezTo>
                <a:cubicBezTo>
                  <a:pt x="8367907" y="838073"/>
                  <a:pt x="8374470" y="883012"/>
                  <a:pt x="8377238" y="1122819"/>
                </a:cubicBezTo>
                <a:cubicBezTo>
                  <a:pt x="8380006" y="1362626"/>
                  <a:pt x="8365830" y="1616050"/>
                  <a:pt x="8377238" y="1746608"/>
                </a:cubicBezTo>
                <a:cubicBezTo>
                  <a:pt x="8388646" y="1877166"/>
                  <a:pt x="8355346" y="2090958"/>
                  <a:pt x="8377238" y="2370396"/>
                </a:cubicBezTo>
                <a:cubicBezTo>
                  <a:pt x="8399130" y="2649834"/>
                  <a:pt x="8367232" y="2842896"/>
                  <a:pt x="8377238" y="3118942"/>
                </a:cubicBezTo>
                <a:cubicBezTo>
                  <a:pt x="8097959" y="3108602"/>
                  <a:pt x="7964160" y="3096423"/>
                  <a:pt x="7595362" y="3118942"/>
                </a:cubicBezTo>
                <a:cubicBezTo>
                  <a:pt x="7226564" y="3141461"/>
                  <a:pt x="7227061" y="3131749"/>
                  <a:pt x="6897259" y="3118942"/>
                </a:cubicBezTo>
                <a:cubicBezTo>
                  <a:pt x="6567457" y="3106135"/>
                  <a:pt x="6631004" y="3111254"/>
                  <a:pt x="6450473" y="3118942"/>
                </a:cubicBezTo>
                <a:cubicBezTo>
                  <a:pt x="6269942" y="3126630"/>
                  <a:pt x="6154792" y="3120130"/>
                  <a:pt x="5919915" y="3118942"/>
                </a:cubicBezTo>
                <a:cubicBezTo>
                  <a:pt x="5685038" y="3117754"/>
                  <a:pt x="5290134" y="3099936"/>
                  <a:pt x="5054267" y="3118942"/>
                </a:cubicBezTo>
                <a:cubicBezTo>
                  <a:pt x="4818400" y="3137948"/>
                  <a:pt x="4527799" y="3109142"/>
                  <a:pt x="4356164" y="3118942"/>
                </a:cubicBezTo>
                <a:cubicBezTo>
                  <a:pt x="4184529" y="3128742"/>
                  <a:pt x="3995947" y="3099076"/>
                  <a:pt x="3825605" y="3118942"/>
                </a:cubicBezTo>
                <a:cubicBezTo>
                  <a:pt x="3655263" y="3138808"/>
                  <a:pt x="3409816" y="3137235"/>
                  <a:pt x="3127502" y="3118942"/>
                </a:cubicBezTo>
                <a:cubicBezTo>
                  <a:pt x="2845188" y="3100649"/>
                  <a:pt x="2849927" y="3133562"/>
                  <a:pt x="2680716" y="3118942"/>
                </a:cubicBezTo>
                <a:cubicBezTo>
                  <a:pt x="2511505" y="3104322"/>
                  <a:pt x="2338456" y="3108724"/>
                  <a:pt x="2233930" y="3118942"/>
                </a:cubicBezTo>
                <a:cubicBezTo>
                  <a:pt x="2129404" y="3129160"/>
                  <a:pt x="1788651" y="3090123"/>
                  <a:pt x="1535827" y="3118942"/>
                </a:cubicBezTo>
                <a:cubicBezTo>
                  <a:pt x="1283003" y="3147761"/>
                  <a:pt x="1232611" y="3135156"/>
                  <a:pt x="1005269" y="3118942"/>
                </a:cubicBezTo>
                <a:cubicBezTo>
                  <a:pt x="777927" y="3102728"/>
                  <a:pt x="246485" y="3135590"/>
                  <a:pt x="0" y="3118942"/>
                </a:cubicBezTo>
                <a:cubicBezTo>
                  <a:pt x="18777" y="2975254"/>
                  <a:pt x="-27615" y="2823719"/>
                  <a:pt x="0" y="2557532"/>
                </a:cubicBezTo>
                <a:cubicBezTo>
                  <a:pt x="27615" y="2291345"/>
                  <a:pt x="-19128" y="2136046"/>
                  <a:pt x="0" y="2027312"/>
                </a:cubicBezTo>
                <a:cubicBezTo>
                  <a:pt x="19128" y="1918578"/>
                  <a:pt x="23242" y="1650653"/>
                  <a:pt x="0" y="1372334"/>
                </a:cubicBezTo>
                <a:cubicBezTo>
                  <a:pt x="-23242" y="1094015"/>
                  <a:pt x="14346" y="1039422"/>
                  <a:pt x="0" y="810925"/>
                </a:cubicBezTo>
                <a:cubicBezTo>
                  <a:pt x="-14346" y="582428"/>
                  <a:pt x="4943" y="303383"/>
                  <a:pt x="0" y="0"/>
                </a:cubicBezTo>
                <a:close/>
              </a:path>
            </a:pathLst>
          </a:custGeom>
          <a:noFill/>
          <a:ln w="79375" cmpd="sng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MO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筆跡 26">
                <a:extLst>
                  <a:ext uri="{FF2B5EF4-FFF2-40B4-BE49-F238E27FC236}">
                    <a16:creationId xmlns:a16="http://schemas.microsoft.com/office/drawing/2014/main" id="{ACD4E016-945C-D0BE-282C-C268C93C23BE}"/>
                  </a:ext>
                </a:extLst>
              </p14:cNvPr>
              <p14:cNvContentPartPr/>
              <p14:nvPr/>
            </p14:nvContentPartPr>
            <p14:xfrm>
              <a:off x="4117632" y="1934318"/>
              <a:ext cx="81360" cy="3009960"/>
            </p14:xfrm>
          </p:contentPart>
        </mc:Choice>
        <mc:Fallback xmlns="">
          <p:pic>
            <p:nvPicPr>
              <p:cNvPr id="27" name="筆跡 26">
                <a:extLst>
                  <a:ext uri="{FF2B5EF4-FFF2-40B4-BE49-F238E27FC236}">
                    <a16:creationId xmlns:a16="http://schemas.microsoft.com/office/drawing/2014/main" id="{ACD4E016-945C-D0BE-282C-C268C93C23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9632" y="1916320"/>
                <a:ext cx="117000" cy="30455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89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哺乳動物, 螢幕擷取畫面 的圖片&#10;&#10;自動產生的描述">
            <a:extLst>
              <a:ext uri="{FF2B5EF4-FFF2-40B4-BE49-F238E27FC236}">
                <a16:creationId xmlns:a16="http://schemas.microsoft.com/office/drawing/2014/main" id="{B75E0B92-3AFE-8BB7-2C0B-85523E45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00" y="896393"/>
            <a:ext cx="9818599" cy="556066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6FD5C48-A1AF-ACD1-6D7E-5592A9071971}"/>
              </a:ext>
            </a:extLst>
          </p:cNvPr>
          <p:cNvSpPr txBox="1"/>
          <p:nvPr/>
        </p:nvSpPr>
        <p:spPr>
          <a:xfrm>
            <a:off x="4269671" y="-40627"/>
            <a:ext cx="365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MO" sz="6000" b="1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THE</a:t>
            </a:r>
            <a:r>
              <a:rPr kumimoji="1" lang="zh-MO" altLang="en-US" sz="6000" b="1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 </a:t>
            </a:r>
            <a:r>
              <a:rPr kumimoji="1" lang="en-US" altLang="zh-MO" sz="6000" b="1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END</a:t>
            </a:r>
            <a:endParaRPr kumimoji="1" lang="zh-MO" altLang="en-US" sz="6000" b="1">
              <a:solidFill>
                <a:schemeClr val="bg1"/>
              </a:solidFill>
              <a:latin typeface="Wawati SC" pitchFamily="82" charset="-122"/>
              <a:ea typeface="Wawati SC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14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橢圓 20">
            <a:extLst>
              <a:ext uri="{FF2B5EF4-FFF2-40B4-BE49-F238E27FC236}">
                <a16:creationId xmlns:a16="http://schemas.microsoft.com/office/drawing/2014/main" id="{BE99864A-C3FB-3181-3A07-7973808BA48A}"/>
              </a:ext>
            </a:extLst>
          </p:cNvPr>
          <p:cNvSpPr/>
          <p:nvPr/>
        </p:nvSpPr>
        <p:spPr>
          <a:xfrm>
            <a:off x="3703319" y="-213451"/>
            <a:ext cx="4305993" cy="4373920"/>
          </a:xfrm>
          <a:prstGeom prst="ellipse">
            <a:avLst/>
          </a:prstGeom>
          <a:noFill/>
          <a:ln w="31750">
            <a:solidFill>
              <a:schemeClr val="bg1"/>
            </a:solidFill>
            <a:prstDash val="sysDash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MO" altLang="en-US" sz="280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8D8EC7-3900-A12F-5810-F7AFF4B9976E}"/>
              </a:ext>
            </a:extLst>
          </p:cNvPr>
          <p:cNvSpPr/>
          <p:nvPr/>
        </p:nvSpPr>
        <p:spPr>
          <a:xfrm>
            <a:off x="-1539074" y="3971799"/>
            <a:ext cx="1298570" cy="7026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MO" altLang="en-US" sz="280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遊戲目標</a:t>
            </a: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ACD5585C-14DF-CB6B-2245-E76C5492E227}"/>
              </a:ext>
            </a:extLst>
          </p:cNvPr>
          <p:cNvSpPr/>
          <p:nvPr/>
        </p:nvSpPr>
        <p:spPr>
          <a:xfrm>
            <a:off x="2130829" y="2102570"/>
            <a:ext cx="4305993" cy="4373920"/>
          </a:xfrm>
          <a:prstGeom prst="ellipse">
            <a:avLst/>
          </a:prstGeom>
          <a:noFill/>
          <a:ln w="31750">
            <a:solidFill>
              <a:schemeClr val="bg1"/>
            </a:solidFill>
            <a:prstDash val="sysDash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MO" altLang="en-US" sz="2800">
              <a:solidFill>
                <a:schemeClr val="bg1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8596212-DDA5-F7C3-316F-546BB4239220}"/>
              </a:ext>
            </a:extLst>
          </p:cNvPr>
          <p:cNvSpPr/>
          <p:nvPr/>
        </p:nvSpPr>
        <p:spPr>
          <a:xfrm>
            <a:off x="5275811" y="2102571"/>
            <a:ext cx="4305993" cy="4373920"/>
          </a:xfrm>
          <a:prstGeom prst="ellipse">
            <a:avLst/>
          </a:prstGeom>
          <a:noFill/>
          <a:ln w="31750">
            <a:solidFill>
              <a:schemeClr val="bg1"/>
            </a:solidFill>
            <a:prstDash val="sysDash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MO" altLang="en-US" sz="280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5DB289-FE60-168E-C20D-DC2CBEE00B8D}"/>
              </a:ext>
            </a:extLst>
          </p:cNvPr>
          <p:cNvSpPr/>
          <p:nvPr/>
        </p:nvSpPr>
        <p:spPr>
          <a:xfrm>
            <a:off x="5102523" y="2915434"/>
            <a:ext cx="1456365" cy="13075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MO" altLang="en-US" sz="280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火災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CF1FF2-5341-D01E-5204-110904128DA8}"/>
              </a:ext>
            </a:extLst>
          </p:cNvPr>
          <p:cNvSpPr/>
          <p:nvPr/>
        </p:nvSpPr>
        <p:spPr>
          <a:xfrm>
            <a:off x="-1539074" y="4844775"/>
            <a:ext cx="1298570" cy="7026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MO" altLang="en-US" sz="280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遊戲解構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870EA9-2B71-A4ED-EB99-1029C5AD2F57}"/>
              </a:ext>
            </a:extLst>
          </p:cNvPr>
          <p:cNvSpPr/>
          <p:nvPr/>
        </p:nvSpPr>
        <p:spPr>
          <a:xfrm>
            <a:off x="-1539074" y="3055492"/>
            <a:ext cx="1298570" cy="7026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MO" altLang="en-US" sz="280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防災議題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067101-9ECF-E143-3B59-21EF53B8285A}"/>
              </a:ext>
            </a:extLst>
          </p:cNvPr>
          <p:cNvSpPr/>
          <p:nvPr/>
        </p:nvSpPr>
        <p:spPr>
          <a:xfrm>
            <a:off x="-1539074" y="2072757"/>
            <a:ext cx="1298570" cy="7026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MO" altLang="en-US" sz="2800"/>
              <a:t>獲取分數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E85B91-738C-12E0-55BE-52472F1964BE}"/>
              </a:ext>
            </a:extLst>
          </p:cNvPr>
          <p:cNvSpPr/>
          <p:nvPr/>
        </p:nvSpPr>
        <p:spPr>
          <a:xfrm>
            <a:off x="-1539074" y="6624081"/>
            <a:ext cx="1298570" cy="7026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MO" altLang="en-US" sz="2800"/>
              <a:t>躲避障礙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B7F3DC-3C63-08BA-4F5E-38C977F2B3B1}"/>
              </a:ext>
            </a:extLst>
          </p:cNvPr>
          <p:cNvSpPr/>
          <p:nvPr/>
        </p:nvSpPr>
        <p:spPr>
          <a:xfrm>
            <a:off x="-1539074" y="5786129"/>
            <a:ext cx="889552" cy="6903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MO" altLang="en-US" sz="2800"/>
              <a:t>滅火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3E3BAC8-7AF0-A372-6EBE-940169E43DFB}"/>
              </a:ext>
            </a:extLst>
          </p:cNvPr>
          <p:cNvSpPr txBox="1"/>
          <p:nvPr/>
        </p:nvSpPr>
        <p:spPr>
          <a:xfrm>
            <a:off x="3056918" y="5800881"/>
            <a:ext cx="2131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遊戲解構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61ACC63-62F5-AE1C-C577-080D934F3D0E}"/>
              </a:ext>
            </a:extLst>
          </p:cNvPr>
          <p:cNvSpPr txBox="1"/>
          <p:nvPr/>
        </p:nvSpPr>
        <p:spPr>
          <a:xfrm>
            <a:off x="4627654" y="-25852"/>
            <a:ext cx="245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遊戲目標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5AC7A1-2054-D8BB-A492-A5AE0D4F0AC1}"/>
              </a:ext>
            </a:extLst>
          </p:cNvPr>
          <p:cNvSpPr txBox="1"/>
          <p:nvPr/>
        </p:nvSpPr>
        <p:spPr>
          <a:xfrm>
            <a:off x="6724111" y="5695147"/>
            <a:ext cx="1790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防災議題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9E4F43-0E13-82DB-50BA-45ADB170D680}"/>
              </a:ext>
            </a:extLst>
          </p:cNvPr>
          <p:cNvSpPr txBox="1"/>
          <p:nvPr/>
        </p:nvSpPr>
        <p:spPr>
          <a:xfrm>
            <a:off x="3816521" y="1222485"/>
            <a:ext cx="170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獲取分數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8791D3E-3670-8643-0C0D-2E898E900743}"/>
              </a:ext>
            </a:extLst>
          </p:cNvPr>
          <p:cNvSpPr txBox="1"/>
          <p:nvPr/>
        </p:nvSpPr>
        <p:spPr>
          <a:xfrm>
            <a:off x="2457015" y="3053455"/>
            <a:ext cx="1189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主角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45C053B-3C1C-8944-2FDB-631BE25B3C13}"/>
              </a:ext>
            </a:extLst>
          </p:cNvPr>
          <p:cNvSpPr txBox="1"/>
          <p:nvPr/>
        </p:nvSpPr>
        <p:spPr>
          <a:xfrm>
            <a:off x="2174236" y="4595113"/>
            <a:ext cx="1189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時間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2DF967-E6A9-0696-5D06-74A15C73E69D}"/>
              </a:ext>
            </a:extLst>
          </p:cNvPr>
          <p:cNvSpPr txBox="1"/>
          <p:nvPr/>
        </p:nvSpPr>
        <p:spPr>
          <a:xfrm>
            <a:off x="3851943" y="2448065"/>
            <a:ext cx="1189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分數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43F3AA-71D6-CE29-EA6E-00AAEB6D298C}"/>
              </a:ext>
            </a:extLst>
          </p:cNvPr>
          <p:cNvSpPr txBox="1"/>
          <p:nvPr/>
        </p:nvSpPr>
        <p:spPr>
          <a:xfrm>
            <a:off x="2535720" y="5274191"/>
            <a:ext cx="1189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道具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94BD93C-534C-2E49-E395-877DA225243B}"/>
              </a:ext>
            </a:extLst>
          </p:cNvPr>
          <p:cNvSpPr txBox="1"/>
          <p:nvPr/>
        </p:nvSpPr>
        <p:spPr>
          <a:xfrm>
            <a:off x="5143687" y="4391360"/>
            <a:ext cx="1511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障礙物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3204B73-E9DE-A28F-E082-EB5E38972635}"/>
              </a:ext>
            </a:extLst>
          </p:cNvPr>
          <p:cNvSpPr txBox="1"/>
          <p:nvPr/>
        </p:nvSpPr>
        <p:spPr>
          <a:xfrm>
            <a:off x="2317945" y="3925236"/>
            <a:ext cx="2670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血量與充能條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D97466E-3D7D-C0EF-8C94-11CB71587266}"/>
              </a:ext>
            </a:extLst>
          </p:cNvPr>
          <p:cNvSpPr txBox="1"/>
          <p:nvPr/>
        </p:nvSpPr>
        <p:spPr>
          <a:xfrm>
            <a:off x="3332155" y="4625071"/>
            <a:ext cx="1075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音效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4C4252-1CA1-F8A1-8BF6-5275C6432D95}"/>
              </a:ext>
            </a:extLst>
          </p:cNvPr>
          <p:cNvSpPr txBox="1"/>
          <p:nvPr/>
        </p:nvSpPr>
        <p:spPr>
          <a:xfrm>
            <a:off x="5275811" y="604010"/>
            <a:ext cx="2065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射擊補充品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B437FB8-47AA-25F2-D914-4DE2341462DF}"/>
              </a:ext>
            </a:extLst>
          </p:cNvPr>
          <p:cNvSpPr txBox="1"/>
          <p:nvPr/>
        </p:nvSpPr>
        <p:spPr>
          <a:xfrm>
            <a:off x="5580936" y="1486712"/>
            <a:ext cx="2065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躲避障礙物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11CAB7-CE09-6FFA-B922-6DEDF3000DAE}"/>
              </a:ext>
            </a:extLst>
          </p:cNvPr>
          <p:cNvSpPr txBox="1"/>
          <p:nvPr/>
        </p:nvSpPr>
        <p:spPr>
          <a:xfrm>
            <a:off x="6550345" y="2448065"/>
            <a:ext cx="1189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滅火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81CF5B5-28A2-78FF-43DE-0DB730922EFC}"/>
              </a:ext>
            </a:extLst>
          </p:cNvPr>
          <p:cNvSpPr txBox="1"/>
          <p:nvPr/>
        </p:nvSpPr>
        <p:spPr>
          <a:xfrm>
            <a:off x="7622124" y="3038215"/>
            <a:ext cx="1189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閃避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6F05F8-42D7-8098-A807-31580146562B}"/>
              </a:ext>
            </a:extLst>
          </p:cNvPr>
          <p:cNvSpPr txBox="1"/>
          <p:nvPr/>
        </p:nvSpPr>
        <p:spPr>
          <a:xfrm>
            <a:off x="7369518" y="3868140"/>
            <a:ext cx="1694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快速逃離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8802C84-1E2D-F87D-D952-07460983256D}"/>
              </a:ext>
            </a:extLst>
          </p:cNvPr>
          <p:cNvSpPr txBox="1"/>
          <p:nvPr/>
        </p:nvSpPr>
        <p:spPr>
          <a:xfrm>
            <a:off x="6671386" y="4688160"/>
            <a:ext cx="2134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80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遠離易燃物</a:t>
            </a:r>
          </a:p>
        </p:txBody>
      </p:sp>
    </p:spTree>
    <p:extLst>
      <p:ext uri="{BB962C8B-B14F-4D97-AF65-F5344CB8AC3E}">
        <p14:creationId xmlns:p14="http://schemas.microsoft.com/office/powerpoint/2010/main" val="301835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FA5F9C-BE71-1247-DA71-C28D3CB6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618" y="-105929"/>
            <a:ext cx="32766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MO" altLang="en-US" sz="6000" b="1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遊戲開發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B3E5C29-55E6-3A39-B1AB-152C52B92EAA}"/>
              </a:ext>
            </a:extLst>
          </p:cNvPr>
          <p:cNvSpPr txBox="1"/>
          <p:nvPr/>
        </p:nvSpPr>
        <p:spPr>
          <a:xfrm>
            <a:off x="387930" y="1711064"/>
            <a:ext cx="13134109" cy="392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MO" altLang="en-US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遊戲主題</a:t>
            </a:r>
            <a:r>
              <a:rPr kumimoji="1" lang="en-US" altLang="zh-MO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____________</a:t>
            </a:r>
          </a:p>
          <a:p>
            <a:pPr>
              <a:lnSpc>
                <a:spcPct val="150000"/>
              </a:lnSpc>
            </a:pPr>
            <a:r>
              <a:rPr kumimoji="1" lang="zh-MO" altLang="en-US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把真實</a:t>
            </a:r>
            <a:r>
              <a:rPr kumimoji="1" lang="en-US" altLang="zh-MO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________</a:t>
            </a:r>
            <a:r>
              <a:rPr kumimoji="1" lang="zh-MO" altLang="en-US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議題</a:t>
            </a:r>
            <a:endParaRPr kumimoji="1" lang="en-US" altLang="zh-MO" sz="3400">
              <a:solidFill>
                <a:schemeClr val="bg1"/>
              </a:solidFill>
              <a:latin typeface="Wawati SC" pitchFamily="82" charset="-122"/>
              <a:ea typeface="Wawati SC" pitchFamily="82" charset="-122"/>
            </a:endParaRPr>
          </a:p>
          <a:p>
            <a:pPr>
              <a:lnSpc>
                <a:spcPct val="150000"/>
              </a:lnSpc>
            </a:pPr>
            <a:r>
              <a:rPr kumimoji="1" lang="zh-MO" altLang="en-US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解構成</a:t>
            </a:r>
            <a:r>
              <a:rPr kumimoji="1" lang="en-US" altLang="zh-MO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__________________________</a:t>
            </a:r>
          </a:p>
          <a:p>
            <a:pPr>
              <a:lnSpc>
                <a:spcPct val="150000"/>
              </a:lnSpc>
            </a:pPr>
            <a:r>
              <a:rPr kumimoji="1" lang="zh-MO" altLang="en-US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把真實世界的</a:t>
            </a:r>
            <a:r>
              <a:rPr kumimoji="1" lang="en-US" altLang="zh-MO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_____________</a:t>
            </a:r>
            <a:r>
              <a:rPr kumimoji="1" lang="zh-MO" altLang="en-US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模擬成遊戲裏的</a:t>
            </a:r>
            <a:r>
              <a:rPr kumimoji="1" lang="en-US" altLang="zh-MO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______________</a:t>
            </a:r>
          </a:p>
          <a:p>
            <a:pPr>
              <a:lnSpc>
                <a:spcPct val="150000"/>
              </a:lnSpc>
            </a:pPr>
            <a:r>
              <a:rPr kumimoji="1" lang="zh-MO" altLang="en-US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遊戲目標是使玩家</a:t>
            </a:r>
            <a:r>
              <a:rPr kumimoji="1" lang="en-US" altLang="zh-MO" sz="3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____________________________</a:t>
            </a:r>
            <a:endParaRPr kumimoji="1" lang="zh-MO" altLang="en-US" sz="3400">
              <a:solidFill>
                <a:schemeClr val="bg1"/>
              </a:solidFill>
              <a:latin typeface="Wawati SC" pitchFamily="82" charset="-122"/>
              <a:ea typeface="Wawati SC" pitchFamily="82" charset="-122"/>
            </a:endParaRPr>
          </a:p>
        </p:txBody>
      </p:sp>
      <p:pic>
        <p:nvPicPr>
          <p:cNvPr id="7" name="圖片 6" descr="一張含有 文字, 服裝, 消防隊員, 海報 的圖片&#10;&#10;自動產生的描述">
            <a:extLst>
              <a:ext uri="{FF2B5EF4-FFF2-40B4-BE49-F238E27FC236}">
                <a16:creationId xmlns:a16="http://schemas.microsoft.com/office/drawing/2014/main" id="{30C4DE58-96DD-18F1-854B-AB18BD63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789"/>
            <a:ext cx="12192000" cy="690557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99D9CAE-384D-ADD8-3A24-C25340A6F631}"/>
              </a:ext>
            </a:extLst>
          </p:cNvPr>
          <p:cNvSpPr txBox="1"/>
          <p:nvPr/>
        </p:nvSpPr>
        <p:spPr>
          <a:xfrm>
            <a:off x="2816355" y="3214517"/>
            <a:ext cx="400824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你是救援王牌 </a:t>
            </a:r>
            <a:r>
              <a:rPr lang="en-US" altLang="zh-TW" dirty="0">
                <a:solidFill>
                  <a:schemeClr val="bg1"/>
                </a:solidFill>
              </a:rPr>
              <a:t>Rescue-ACE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5EA48FD-7982-A820-E737-C1600B656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898"/>
          <a:stretch/>
        </p:blipFill>
        <p:spPr>
          <a:xfrm>
            <a:off x="3686030" y="4150632"/>
            <a:ext cx="2076740" cy="25818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856001-4DB8-BC88-90A7-0C4E3BE0FBB9}"/>
              </a:ext>
            </a:extLst>
          </p:cNvPr>
          <p:cNvSpPr txBox="1"/>
          <p:nvPr/>
        </p:nvSpPr>
        <p:spPr>
          <a:xfrm>
            <a:off x="3325393" y="3548052"/>
            <a:ext cx="2076740" cy="369332"/>
          </a:xfrm>
          <a:prstGeom prst="rect">
            <a:avLst/>
          </a:prstGeom>
          <a:solidFill>
            <a:srgbClr val="D8BB93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40B3A80-2A44-8965-AF4A-3FA11E7481CB}"/>
              </a:ext>
            </a:extLst>
          </p:cNvPr>
          <p:cNvSpPr txBox="1"/>
          <p:nvPr/>
        </p:nvSpPr>
        <p:spPr>
          <a:xfrm>
            <a:off x="644924" y="3015183"/>
            <a:ext cx="5451076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EBA544A-F03F-1CE0-BE41-3BF9D05AD776}"/>
              </a:ext>
            </a:extLst>
          </p:cNvPr>
          <p:cNvSpPr txBox="1"/>
          <p:nvPr/>
        </p:nvSpPr>
        <p:spPr>
          <a:xfrm>
            <a:off x="644924" y="2584802"/>
            <a:ext cx="198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可以放大一點</a:t>
            </a:r>
          </a:p>
        </p:txBody>
      </p:sp>
    </p:spTree>
    <p:extLst>
      <p:ext uri="{BB962C8B-B14F-4D97-AF65-F5344CB8AC3E}">
        <p14:creationId xmlns:p14="http://schemas.microsoft.com/office/powerpoint/2010/main" val="155714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FA5F9C-BE71-1247-DA71-C28D3CB6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618" y="-105929"/>
            <a:ext cx="32766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MO" altLang="en-US" sz="6000" b="1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遊戲開發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DFE16-57C2-D274-A75A-D73744E748EA}"/>
              </a:ext>
            </a:extLst>
          </p:cNvPr>
          <p:cNvSpPr txBox="1"/>
          <p:nvPr/>
        </p:nvSpPr>
        <p:spPr>
          <a:xfrm>
            <a:off x="644236" y="969839"/>
            <a:ext cx="169545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MO" sz="3200" b="1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UML</a:t>
            </a:r>
            <a:endParaRPr kumimoji="1" lang="zh-MO" altLang="en-US" sz="3200" b="1">
              <a:solidFill>
                <a:schemeClr val="bg1"/>
              </a:solidFill>
              <a:latin typeface="Wawati SC" pitchFamily="82" charset="-122"/>
              <a:ea typeface="Wawati SC" pitchFamily="82" charset="-122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67E93C7-7020-3325-1895-968C81B11626}"/>
              </a:ext>
            </a:extLst>
          </p:cNvPr>
          <p:cNvGrpSpPr/>
          <p:nvPr/>
        </p:nvGrpSpPr>
        <p:grpSpPr>
          <a:xfrm>
            <a:off x="0" y="-23789"/>
            <a:ext cx="12192000" cy="6905578"/>
            <a:chOff x="0" y="-23789"/>
            <a:chExt cx="12192000" cy="6905578"/>
          </a:xfrm>
        </p:grpSpPr>
        <p:pic>
          <p:nvPicPr>
            <p:cNvPr id="5" name="圖片 4" descr="一張含有 文字, 哺乳動物, 狗 的圖片&#10;&#10;自動產生的描述">
              <a:extLst>
                <a:ext uri="{FF2B5EF4-FFF2-40B4-BE49-F238E27FC236}">
                  <a16:creationId xmlns:a16="http://schemas.microsoft.com/office/drawing/2014/main" id="{920D5D5D-35B8-3229-EF93-0FE0AA50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3789"/>
              <a:ext cx="12192000" cy="6905578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335710E-E2B7-9E4B-9AE1-18DA47911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61" y="1731469"/>
              <a:ext cx="4173953" cy="444282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9535F37-DE8C-3026-8478-4C5854687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125" y="2335477"/>
              <a:ext cx="4841123" cy="3838819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34F06250-C4AF-7A46-5CAE-29D65E28D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6131" y="1262226"/>
              <a:ext cx="1893663" cy="1390297"/>
            </a:xfrm>
            <a:prstGeom prst="rect">
              <a:avLst/>
            </a:prstGeom>
          </p:spPr>
        </p:pic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784298D-AD74-7DCE-DD07-DD9D74BBF6F6}"/>
              </a:ext>
            </a:extLst>
          </p:cNvPr>
          <p:cNvGrpSpPr/>
          <p:nvPr/>
        </p:nvGrpSpPr>
        <p:grpSpPr>
          <a:xfrm>
            <a:off x="8142360" y="2213881"/>
            <a:ext cx="3809376" cy="3661682"/>
            <a:chOff x="5662503" y="6881789"/>
            <a:chExt cx="1857667" cy="2013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AA96F6D-FE6E-090E-F8CB-1633A9D17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2504" y="6881789"/>
              <a:ext cx="1857666" cy="2013918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21F9F93-666D-A678-37A5-ADE4D8372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2503" y="6881789"/>
              <a:ext cx="746686" cy="315965"/>
            </a:xfrm>
            <a:prstGeom prst="rect">
              <a:avLst/>
            </a:prstGeom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344F6A31-857D-7BA7-5FBC-77ADDADD9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825" y="2272363"/>
            <a:ext cx="3276600" cy="359088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565086C-2DBB-A900-39EA-90F5F779B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032" y="488129"/>
            <a:ext cx="5840968" cy="138635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0D7F558-122F-CFA1-68BE-A3D6B5C792CA}"/>
              </a:ext>
            </a:extLst>
          </p:cNvPr>
          <p:cNvSpPr txBox="1"/>
          <p:nvPr/>
        </p:nvSpPr>
        <p:spPr>
          <a:xfrm>
            <a:off x="585982" y="526799"/>
            <a:ext cx="1120713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/>
              <a:t>去蒐集</a:t>
            </a:r>
            <a:r>
              <a:rPr lang="en-US" altLang="zh-TW" sz="5400" dirty="0"/>
              <a:t>(</a:t>
            </a:r>
            <a:r>
              <a:rPr lang="zh-TW" altLang="en-US" sz="5400" dirty="0"/>
              <a:t>放</a:t>
            </a:r>
            <a:r>
              <a:rPr lang="en-US" altLang="zh-TW" sz="5400" dirty="0"/>
              <a:t>RACE</a:t>
            </a:r>
            <a:r>
              <a:rPr lang="zh-TW" altLang="en-US" sz="5400" dirty="0"/>
              <a:t>圖片</a:t>
            </a:r>
            <a:r>
              <a:rPr lang="en-US" altLang="zh-TW" sz="5400" dirty="0"/>
              <a:t>)</a:t>
            </a:r>
            <a:r>
              <a:rPr lang="zh-TW" altLang="en-US" sz="5400" dirty="0"/>
              <a:t>  打倒大魔王吧</a:t>
            </a:r>
            <a:r>
              <a:rPr lang="en-US" altLang="zh-TW" sz="5400" dirty="0"/>
              <a:t>!</a:t>
            </a:r>
            <a:endParaRPr lang="zh-TW" altLang="en-US" sz="5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78A326A-0151-120C-1FF0-EDD7BB41C3C6}"/>
              </a:ext>
            </a:extLst>
          </p:cNvPr>
          <p:cNvSpPr txBox="1"/>
          <p:nvPr/>
        </p:nvSpPr>
        <p:spPr>
          <a:xfrm>
            <a:off x="511694" y="1830274"/>
            <a:ext cx="4008246" cy="3970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R.A.C.E</a:t>
            </a:r>
            <a:r>
              <a:rPr lang="zh-TW" altLang="en-US" dirty="0"/>
              <a:t>是火災的疏散避難原則：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</a:t>
            </a:r>
            <a:r>
              <a:rPr lang="zh-TW" altLang="en-US" dirty="0"/>
              <a:t>（</a:t>
            </a:r>
            <a:r>
              <a:rPr lang="en-US" altLang="zh-TW" dirty="0"/>
              <a:t>Rescue, Remove</a:t>
            </a:r>
            <a:r>
              <a:rPr lang="zh-TW" altLang="en-US" dirty="0"/>
              <a:t>）：救人、移開居住者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（</a:t>
            </a:r>
            <a:r>
              <a:rPr lang="en-US" altLang="zh-TW" dirty="0"/>
              <a:t>Alarm</a:t>
            </a:r>
            <a:r>
              <a:rPr lang="zh-TW" altLang="en-US" dirty="0"/>
              <a:t>）：按壓警鈴警示周邊的人，並通報消防機關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</a:t>
            </a:r>
            <a:r>
              <a:rPr lang="zh-TW" altLang="en-US" dirty="0"/>
              <a:t>（</a:t>
            </a:r>
            <a:r>
              <a:rPr lang="en-US" altLang="zh-TW" dirty="0"/>
              <a:t>Contain</a:t>
            </a:r>
            <a:r>
              <a:rPr lang="zh-TW" altLang="en-US" dirty="0"/>
              <a:t>）：關門阻擋火勢及濃煙竄入，待在相對安全的空間等待救援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</a:t>
            </a:r>
            <a:r>
              <a:rPr lang="zh-TW" altLang="en-US" dirty="0"/>
              <a:t>（</a:t>
            </a:r>
            <a:r>
              <a:rPr lang="en-US" altLang="zh-TW" dirty="0"/>
              <a:t>Extinguish, Evacuate</a:t>
            </a:r>
            <a:r>
              <a:rPr lang="zh-TW" altLang="en-US" dirty="0"/>
              <a:t>）：使用滅火器進行初期滅火，若無法撲滅，應趕快進行疏散。</a:t>
            </a:r>
          </a:p>
        </p:txBody>
      </p:sp>
    </p:spTree>
    <p:extLst>
      <p:ext uri="{BB962C8B-B14F-4D97-AF65-F5344CB8AC3E}">
        <p14:creationId xmlns:p14="http://schemas.microsoft.com/office/powerpoint/2010/main" val="1898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4000" contrast="2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0407883-4492-47CE-617E-1DF31A2C671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9961" r="89844">
                        <a14:foregroundMark x1="17578" y1="10742" x2="17578" y2="10742"/>
                        <a14:foregroundMark x1="22852" y1="5469" x2="22852" y2="5469"/>
                        <a14:foregroundMark x1="12500" y1="3516" x2="12500" y2="3516"/>
                        <a14:foregroundMark x1="23047" y1="2148" x2="23047" y2="2148"/>
                        <a14:foregroundMark x1="12109" y1="1758" x2="12109" y2="1758"/>
                        <a14:foregroundMark x1="11328" y1="94336" x2="11328" y2="94336"/>
                        <a14:foregroundMark x1="76758" y1="98633" x2="76758" y2="98633"/>
                        <a14:foregroundMark x1="44531" y1="15625" x2="44531" y2="15625"/>
                        <a14:backgroundMark x1="48047" y1="51563" x2="54102" y2="57031"/>
                        <a14:backgroundMark x1="80273" y1="28906" x2="80273" y2="28906"/>
                        <a14:backgroundMark x1="80273" y1="15820" x2="80273" y2="15820"/>
                        <a14:backgroundMark x1="82617" y1="41211" x2="82617" y2="41211"/>
                        <a14:backgroundMark x1="82031" y1="52148" x2="82031" y2="52148"/>
                        <a14:backgroundMark x1="82031" y1="59375" x2="82031" y2="59375"/>
                        <a14:backgroundMark x1="80664" y1="73438" x2="80664" y2="73438"/>
                        <a14:backgroundMark x1="80273" y1="87109" x2="80273" y2="87109"/>
                        <a14:backgroundMark x1="17969" y1="83398" x2="17969" y2="83398"/>
                        <a14:backgroundMark x1="17578" y1="76563" x2="17578" y2="76563"/>
                        <a14:backgroundMark x1="17383" y1="63672" x2="17383" y2="63672"/>
                        <a14:backgroundMark x1="16797" y1="50391" x2="16797" y2="50391"/>
                        <a14:backgroundMark x1="17578" y1="38867" x2="17578" y2="38867"/>
                        <a14:backgroundMark x1="16406" y1="26758" x2="16406" y2="26758"/>
                        <a14:backgroundMark x1="16992" y1="16992" x2="16992" y2="16992"/>
                        <a14:backgroundMark x1="49805" y1="93750" x2="49805" y2="93750"/>
                        <a14:backgroundMark x1="50586" y1="10742" x2="50586" y2="10742"/>
                        <a14:backgroundMark x1="50781" y1="16406" x2="39063" y2="9570"/>
                        <a14:backgroundMark x1="39063" y1="9570" x2="55469" y2="9180"/>
                        <a14:backgroundMark x1="55469" y1="9180" x2="59180" y2="11133"/>
                        <a14:backgroundMark x1="56445" y1="11914" x2="56445" y2="11914"/>
                        <a14:backgroundMark x1="16602" y1="4102" x2="16602" y2="4102"/>
                        <a14:backgroundMark x1="17383" y1="73047" x2="17383" y2="73047"/>
                        <a14:backgroundMark x1="18750" y1="96484" x2="18750" y2="96484"/>
                        <a14:backgroundMark x1="18750" y1="96680" x2="18555" y2="97656"/>
                        <a14:backgroundMark x1="18359" y1="97656" x2="18359" y2="97656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9232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9912" y="1292087"/>
            <a:ext cx="5038937" cy="5041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̈»å«å°ä¸é»ï¼ åæ­»ï¼æ¾é­ç®è¡éå»å¬é²å®¶è£¡ð¤£ ä»å±ç¶æå¬é­ç®ð§¨.mp4">
            <a:hlinkClick r:id="" action="ppaction://media"/>
            <a:extLst>
              <a:ext uri="{FF2B5EF4-FFF2-40B4-BE49-F238E27FC236}">
                <a16:creationId xmlns:a16="http://schemas.microsoft.com/office/drawing/2014/main" id="{3AD20588-BFA7-FA3D-0ED5-F4D24261E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lum contrast="20000"/>
          </a:blip>
          <a:stretch>
            <a:fillRect/>
          </a:stretch>
        </p:blipFill>
        <p:spPr>
          <a:xfrm>
            <a:off x="8227158" y="1311515"/>
            <a:ext cx="2764446" cy="489492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4CEA17-15E0-A4F8-76C8-37089AC8E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900" y="179614"/>
            <a:ext cx="3124200" cy="625360"/>
          </a:xfrm>
        </p:spPr>
        <p:txBody>
          <a:bodyPr>
            <a:normAutofit fontScale="90000"/>
          </a:bodyPr>
          <a:lstStyle/>
          <a:p>
            <a:r>
              <a:rPr kumimoji="1" lang="zh-MO" altLang="en-US" sz="6000" b="1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遊戲背景</a:t>
            </a:r>
          </a:p>
        </p:txBody>
      </p:sp>
      <p:pic>
        <p:nvPicPr>
          <p:cNvPr id="1026" name="Picture 2" descr="打開書本插圖-插圖素材[96545073] - PIXTA圖庫">
            <a:extLst>
              <a:ext uri="{FF2B5EF4-FFF2-40B4-BE49-F238E27FC236}">
                <a16:creationId xmlns:a16="http://schemas.microsoft.com/office/drawing/2014/main" id="{778CE1F6-AF3C-6F48-60B7-5FB36E5D5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37" b="89681" l="2000" r="96000">
                        <a14:foregroundMark x1="2000" y1="85749" x2="90000" y2="76167"/>
                        <a14:foregroundMark x1="90000" y1="76167" x2="88444" y2="78870"/>
                        <a14:foregroundMark x1="78667" y1="82555" x2="87111" y2="83538"/>
                        <a14:foregroundMark x1="87111" y1="83538" x2="93111" y2="83292"/>
                        <a14:foregroundMark x1="95333" y1="84521" x2="89778" y2="42260"/>
                        <a14:foregroundMark x1="89778" y1="42260" x2="91778" y2="20639"/>
                        <a14:foregroundMark x1="91778" y1="20639" x2="95111" y2="29238"/>
                        <a14:foregroundMark x1="95111" y1="29238" x2="96000" y2="81081"/>
                        <a14:foregroundMark x1="36000" y1="85258" x2="47556" y2="85749"/>
                        <a14:foregroundMark x1="47556" y1="85749" x2="56222" y2="85258"/>
                        <a14:foregroundMark x1="56222" y1="85258" x2="68000" y2="85258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34" y="593485"/>
            <a:ext cx="6727777" cy="60849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BD36EAC-3F83-AAF3-1885-2AFB0A7B94B8}"/>
              </a:ext>
            </a:extLst>
          </p:cNvPr>
          <p:cNvSpPr txBox="1"/>
          <p:nvPr/>
        </p:nvSpPr>
        <p:spPr>
          <a:xfrm>
            <a:off x="718782" y="1869951"/>
            <a:ext cx="5706079" cy="206210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l"/>
            <a:r>
              <a:rPr lang="zh-MO" altLang="en-US" sz="24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Baoli SC" panose="02010600040101010101" pitchFamily="2" charset="-122"/>
                <a:ea typeface="Baoli SC" panose="02010600040101010101" pitchFamily="2" charset="-122"/>
                <a:cs typeface="LingWai SC Medium" panose="03050602040302020204" pitchFamily="66" charset="-122"/>
              </a:rPr>
              <a:t> </a:t>
            </a:r>
            <a:r>
              <a:rPr lang="zh-MO" altLang="en-US" sz="24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Wawati SC" pitchFamily="82" charset="-122"/>
                <a:ea typeface="Wawati SC" pitchFamily="82" charset="-122"/>
                <a:cs typeface="LingWai SC Medium" panose="03050602040302020204" pitchFamily="66" charset="-122"/>
              </a:rPr>
              <a:t>在一個寧靜的小鎮裏住著一隻</a:t>
            </a:r>
            <a:r>
              <a:rPr lang="zh-MO" altLang="en-US" sz="2400" b="0" i="0" u="none" strike="noStrike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Wawati SC" pitchFamily="82" charset="-122"/>
                <a:ea typeface="Wawati SC" pitchFamily="82" charset="-122"/>
                <a:cs typeface="LingWai SC Medium" panose="03050602040302020204" pitchFamily="66" charset="-122"/>
              </a:rPr>
              <a:t>好奇心旺盛的小狗</a:t>
            </a:r>
            <a:r>
              <a:rPr lang="zh-MO" altLang="en-US" sz="24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Wawati SC" pitchFamily="82" charset="-122"/>
                <a:ea typeface="Wawati SC" pitchFamily="82" charset="-122"/>
                <a:cs typeface="LingWai SC Medium" panose="03050602040302020204" pitchFamily="66" charset="-122"/>
              </a:rPr>
              <a:t>。有一天，小鎮上舉辦了一場熱鬧的節日慶典，人們紛紛聚集在街上</a:t>
            </a:r>
            <a:r>
              <a:rPr lang="zh-MO" altLang="en-US" sz="2400" b="0" i="0" u="none" strike="noStrike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Wawati SC" pitchFamily="82" charset="-122"/>
                <a:ea typeface="Wawati SC" pitchFamily="82" charset="-122"/>
                <a:cs typeface="LingWai SC Medium" panose="03050602040302020204" pitchFamily="66" charset="-122"/>
              </a:rPr>
              <a:t>放鞭炮</a:t>
            </a:r>
            <a:r>
              <a:rPr lang="zh-MO" altLang="en-US" sz="24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Wawati SC" pitchFamily="82" charset="-122"/>
                <a:ea typeface="Wawati SC" pitchFamily="82" charset="-122"/>
                <a:cs typeface="LingWai SC Medium" panose="03050602040302020204" pitchFamily="66" charset="-122"/>
              </a:rPr>
              <a:t>，好奇心驅使下小狗做出了這樣的行為，但它卻不知為人類帶來</a:t>
            </a:r>
            <a:r>
              <a:rPr lang="zh-MO" altLang="en-US" sz="3200" b="1" i="0" u="none" strike="noStrike">
                <a:solidFill>
                  <a:srgbClr val="FF0000"/>
                </a:solidFill>
                <a:effectLst/>
                <a:latin typeface="Wawati SC" pitchFamily="82" charset="-122"/>
                <a:ea typeface="Wawati SC" pitchFamily="82" charset="-122"/>
                <a:cs typeface="LingWai SC Medium" panose="03050602040302020204" pitchFamily="66" charset="-122"/>
              </a:rPr>
              <a:t>重大危機</a:t>
            </a:r>
            <a:r>
              <a:rPr lang="en-US" altLang="zh-MO" sz="3200" b="1" i="0" u="none" strike="noStrike">
                <a:solidFill>
                  <a:srgbClr val="FF0000"/>
                </a:solidFill>
                <a:effectLst/>
                <a:latin typeface="Wawati SC" pitchFamily="82" charset="-122"/>
                <a:ea typeface="Wawati SC" pitchFamily="82" charset="-122"/>
                <a:cs typeface="LingWai SC Medium" panose="03050602040302020204" pitchFamily="66" charset="-122"/>
              </a:rPr>
              <a:t>...</a:t>
            </a:r>
            <a:endParaRPr lang="zh-MO" altLang="en-US" sz="3200" b="1" i="0" u="none" strike="noStrike">
              <a:solidFill>
                <a:srgbClr val="FF0000"/>
              </a:solidFill>
              <a:effectLst/>
              <a:latin typeface="Wawati SC" pitchFamily="82" charset="-122"/>
              <a:ea typeface="Wawati SC" pitchFamily="82" charset="-122"/>
              <a:cs typeface="LingWai SC Medium" panose="0305060204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810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31818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>
            <a:extLst>
              <a:ext uri="{FF2B5EF4-FFF2-40B4-BE49-F238E27FC236}">
                <a16:creationId xmlns:a16="http://schemas.microsoft.com/office/drawing/2014/main" id="{2CEB84CE-71CC-4084-DE78-2D771938030F}"/>
              </a:ext>
            </a:extLst>
          </p:cNvPr>
          <p:cNvSpPr txBox="1">
            <a:spLocks/>
          </p:cNvSpPr>
          <p:nvPr/>
        </p:nvSpPr>
        <p:spPr>
          <a:xfrm>
            <a:off x="12288458" y="318867"/>
            <a:ext cx="3373354" cy="83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MO" altLang="en-US" b="1">
                <a:solidFill>
                  <a:srgbClr val="FFFFFF"/>
                </a:solidFill>
                <a:latin typeface="Wawati SC" pitchFamily="82" charset="-122"/>
                <a:ea typeface="Wawati SC" pitchFamily="82" charset="-122"/>
              </a:rPr>
              <a:t>遊戲介紹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4BCDFD1-51C5-10E7-6005-DC993F72597C}"/>
              </a:ext>
            </a:extLst>
          </p:cNvPr>
          <p:cNvSpPr txBox="1"/>
          <p:nvPr/>
        </p:nvSpPr>
        <p:spPr>
          <a:xfrm>
            <a:off x="4356566" y="520279"/>
            <a:ext cx="3478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MO" altLang="en-US" sz="6000" b="1" dirty="0">
                <a:solidFill>
                  <a:prstClr val="white"/>
                </a:solidFill>
                <a:latin typeface="Wawati SC" pitchFamily="82" charset="-122"/>
                <a:ea typeface="Wawati SC" pitchFamily="82" charset="-122"/>
              </a:rPr>
              <a:t>遊戲操作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5C593-20CC-7826-56D7-BB1B829B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94" y="1756017"/>
            <a:ext cx="2699772" cy="27182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948BDE7-7B5D-75F7-F3D0-7633E69F6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01" t="8859" r="1036" b="38187"/>
          <a:stretch/>
        </p:blipFill>
        <p:spPr>
          <a:xfrm>
            <a:off x="9499607" y="2332349"/>
            <a:ext cx="1030577" cy="22844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2CD74F-0EE0-8BA4-A225-0665E49AF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86" t="60805" r="437" b="15550"/>
          <a:stretch/>
        </p:blipFill>
        <p:spPr>
          <a:xfrm>
            <a:off x="5786922" y="4396205"/>
            <a:ext cx="3609154" cy="10756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EFCDA4-4006-0A8D-B6D4-5E039AEBA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79671" b="55433"/>
          <a:stretch/>
        </p:blipFill>
        <p:spPr>
          <a:xfrm>
            <a:off x="1242557" y="1871039"/>
            <a:ext cx="2243579" cy="22366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B57C57C-6616-BE25-248F-678779E3B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5104" r="62776" b="27754"/>
          <a:stretch/>
        </p:blipFill>
        <p:spPr>
          <a:xfrm>
            <a:off x="1290656" y="4124259"/>
            <a:ext cx="3507175" cy="11628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F2E64EC-76BA-2B62-4E63-19564319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188" y="2261227"/>
            <a:ext cx="1823386" cy="25635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3C25C13-B945-CB0C-5358-6318C510B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6" t="87822" r="36392" b="-13836"/>
          <a:stretch/>
        </p:blipFill>
        <p:spPr>
          <a:xfrm>
            <a:off x="4589739" y="6197122"/>
            <a:ext cx="2839298" cy="118339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DB78FAC-32FC-B187-7FFB-EE7DC78C9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86" t="84587" r="24725" b="5518"/>
          <a:stretch/>
        </p:blipFill>
        <p:spPr>
          <a:xfrm>
            <a:off x="9454326" y="4581852"/>
            <a:ext cx="1179389" cy="4501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230E70C-46DC-FB3C-00B1-69E4A765C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75" t="84587" r="437" b="4953"/>
          <a:stretch/>
        </p:blipFill>
        <p:spPr>
          <a:xfrm>
            <a:off x="9553348" y="5032566"/>
            <a:ext cx="2429765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20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2D54EF40-EB9A-E93E-FFD4-358E713AF717}"/>
              </a:ext>
            </a:extLst>
          </p:cNvPr>
          <p:cNvSpPr txBox="1">
            <a:spLocks/>
          </p:cNvSpPr>
          <p:nvPr/>
        </p:nvSpPr>
        <p:spPr>
          <a:xfrm>
            <a:off x="4435642" y="664486"/>
            <a:ext cx="3320716" cy="83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MO" altLang="en-US" b="1">
                <a:solidFill>
                  <a:srgbClr val="FFFFFF"/>
                </a:solidFill>
                <a:latin typeface="Wawati SC" pitchFamily="82" charset="-122"/>
                <a:ea typeface="Wawati SC" pitchFamily="82" charset="-122"/>
              </a:rPr>
              <a:t>遊戲介紹</a:t>
            </a:r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05C796FB-908E-70F1-D816-AFB390C81D2C}"/>
              </a:ext>
            </a:extLst>
          </p:cNvPr>
          <p:cNvSpPr txBox="1">
            <a:spLocks/>
          </p:cNvSpPr>
          <p:nvPr/>
        </p:nvSpPr>
        <p:spPr>
          <a:xfrm>
            <a:off x="2654346" y="1757184"/>
            <a:ext cx="2816078" cy="388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>
                <a:solidFill>
                  <a:srgbClr val="FFFFFF"/>
                </a:solidFill>
                <a:highlight>
                  <a:srgbClr val="FF0000"/>
                </a:highlight>
                <a:latin typeface="Wawati SC" pitchFamily="82" charset="-122"/>
                <a:ea typeface="Wawati SC" pitchFamily="82" charset="-122"/>
              </a:rPr>
              <a:t>射擊</a:t>
            </a:r>
            <a:endParaRPr kumimoji="1" lang="zh-MO" altLang="en-US" b="1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</p:txBody>
      </p:sp>
      <p:pic>
        <p:nvPicPr>
          <p:cNvPr id="16" name="圖片 15" descr="一張含有 設計, 藝術 的圖片&#10;&#10;自動產生的描述">
            <a:extLst>
              <a:ext uri="{FF2B5EF4-FFF2-40B4-BE49-F238E27FC236}">
                <a16:creationId xmlns:a16="http://schemas.microsoft.com/office/drawing/2014/main" id="{7A09D9E2-4C4A-BF22-2C2A-3A86BB7D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63" y="2272561"/>
            <a:ext cx="1401920" cy="1401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圖片 16" descr="一張含有 螢幕擷取畫面, 變亮, 設計 的圖片&#10;&#10;自動產生的描述">
            <a:extLst>
              <a:ext uri="{FF2B5EF4-FFF2-40B4-BE49-F238E27FC236}">
                <a16:creationId xmlns:a16="http://schemas.microsoft.com/office/drawing/2014/main" id="{F7A4F990-DF64-39B6-88A7-D740DFA3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31" y="2384389"/>
            <a:ext cx="1199903" cy="11999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2AAF37B-504B-A1FD-6265-E4C7052DE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6" y="2536342"/>
            <a:ext cx="1463668" cy="895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9394B0-4F33-D156-C034-2903A3E0A25C}"/>
              </a:ext>
            </a:extLst>
          </p:cNvPr>
          <p:cNvSpPr txBox="1"/>
          <p:nvPr/>
        </p:nvSpPr>
        <p:spPr>
          <a:xfrm>
            <a:off x="2428804" y="4033021"/>
            <a:ext cx="326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sz="2400">
                <a:solidFill>
                  <a:prstClr val="white"/>
                </a:solidFill>
                <a:highlight>
                  <a:srgbClr val="FF0000"/>
                </a:highlight>
                <a:latin typeface="Wawati SC" pitchFamily="82" charset="-122"/>
                <a:ea typeface="Wawati SC" pitchFamily="82" charset="-122"/>
              </a:rPr>
              <a:t>取得</a:t>
            </a:r>
            <a:endParaRPr kumimoji="1" lang="zh-MO" altLang="en-US" sz="2400">
              <a:solidFill>
                <a:srgbClr val="00E96B"/>
              </a:solidFill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4A38803-FDB5-B0C7-F416-5A6F8F397814}"/>
              </a:ext>
            </a:extLst>
          </p:cNvPr>
          <p:cNvSpPr txBox="1"/>
          <p:nvPr/>
        </p:nvSpPr>
        <p:spPr>
          <a:xfrm>
            <a:off x="7454444" y="2742688"/>
            <a:ext cx="4899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2400">
                <a:solidFill>
                  <a:srgbClr val="FFFFFF"/>
                </a:solidFill>
                <a:highlight>
                  <a:srgbClr val="FF0000"/>
                </a:highlight>
                <a:latin typeface="Wawati SC" pitchFamily="82" charset="-122"/>
                <a:ea typeface="Wawati SC" pitchFamily="82" charset="-122"/>
              </a:rPr>
              <a:t>躲避</a:t>
            </a:r>
            <a:endParaRPr kumimoji="1" lang="zh-MO" altLang="en-US" sz="2400" b="1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760FE69-5A93-7359-F219-0EF496A8C5B6}"/>
              </a:ext>
            </a:extLst>
          </p:cNvPr>
          <p:cNvSpPr txBox="1"/>
          <p:nvPr/>
        </p:nvSpPr>
        <p:spPr>
          <a:xfrm>
            <a:off x="2349759" y="5870506"/>
            <a:ext cx="3346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MO" altLang="en-US" sz="2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大招充能</a:t>
            </a:r>
          </a:p>
        </p:txBody>
      </p:sp>
      <p:pic>
        <p:nvPicPr>
          <p:cNvPr id="25" name="圖片 24" descr="一張含有 藝術 的圖片&#10;&#10;描述是以低可信度自動產生">
            <a:extLst>
              <a:ext uri="{FF2B5EF4-FFF2-40B4-BE49-F238E27FC236}">
                <a16:creationId xmlns:a16="http://schemas.microsoft.com/office/drawing/2014/main" id="{2638C8A5-8D95-82B0-DA32-8F6E550FA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809" y="2315925"/>
            <a:ext cx="1249347" cy="1249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圖片 28" descr="一張含有 圓形, 藝術 的圖片&#10;&#10;自動產生的描述">
            <a:extLst>
              <a:ext uri="{FF2B5EF4-FFF2-40B4-BE49-F238E27FC236}">
                <a16:creationId xmlns:a16="http://schemas.microsoft.com/office/drawing/2014/main" id="{AEF9EC1F-C920-B974-0381-9813E6EBB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9857">
            <a:off x="3481059" y="4658452"/>
            <a:ext cx="1080664" cy="1080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圖片 30" descr="一張含有 急救箱, 符號, 標誌 的圖片&#10;&#10;自動產生的描述">
            <a:extLst>
              <a:ext uri="{FF2B5EF4-FFF2-40B4-BE49-F238E27FC236}">
                <a16:creationId xmlns:a16="http://schemas.microsoft.com/office/drawing/2014/main" id="{E9AFB483-EFA1-CC51-E302-5DED57D98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141" y="4527061"/>
            <a:ext cx="1671632" cy="1471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8C13DE2-FED5-FFEB-B8D5-16DA6FB15601}"/>
              </a:ext>
            </a:extLst>
          </p:cNvPr>
          <p:cNvSpPr txBox="1"/>
          <p:nvPr/>
        </p:nvSpPr>
        <p:spPr>
          <a:xfrm>
            <a:off x="676655" y="5870506"/>
            <a:ext cx="3346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2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補血</a:t>
            </a:r>
            <a:endParaRPr kumimoji="1" lang="zh-MO" altLang="en-US" sz="2400">
              <a:solidFill>
                <a:schemeClr val="bg1"/>
              </a:solidFill>
              <a:latin typeface="Wawati SC" pitchFamily="82" charset="-122"/>
              <a:ea typeface="Wawati SC" pitchFamily="82" charset="-122"/>
            </a:endParaRPr>
          </a:p>
        </p:txBody>
      </p:sp>
      <p:pic>
        <p:nvPicPr>
          <p:cNvPr id="4" name="圖片 3" descr="一張含有 藝術, 圓球, 圓形, 球 的圖片&#10;&#10;自動產生的描述">
            <a:extLst>
              <a:ext uri="{FF2B5EF4-FFF2-40B4-BE49-F238E27FC236}">
                <a16:creationId xmlns:a16="http://schemas.microsoft.com/office/drawing/2014/main" id="{CC231699-96DE-1AD7-B73F-2979533D5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9463" y="2363378"/>
            <a:ext cx="1150385" cy="1150385"/>
          </a:xfrm>
          <a:prstGeom prst="rect">
            <a:avLst/>
          </a:prstGeom>
        </p:spPr>
      </p:pic>
      <p:pic>
        <p:nvPicPr>
          <p:cNvPr id="6" name="圖片 5" descr="一張含有 螢幕擷取畫面, 圖形, 卡通 的圖片&#10;&#10;自動產生的描述">
            <a:extLst>
              <a:ext uri="{FF2B5EF4-FFF2-40B4-BE49-F238E27FC236}">
                <a16:creationId xmlns:a16="http://schemas.microsoft.com/office/drawing/2014/main" id="{A10102F7-682A-C0C4-1940-DA4B791B0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0133" y="4385714"/>
            <a:ext cx="1543623" cy="15436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E557DFE-E625-6B38-8E0B-04004A295B95}"/>
              </a:ext>
            </a:extLst>
          </p:cNvPr>
          <p:cNvSpPr txBox="1"/>
          <p:nvPr/>
        </p:nvSpPr>
        <p:spPr>
          <a:xfrm>
            <a:off x="4003865" y="5870506"/>
            <a:ext cx="3346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24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連射</a:t>
            </a:r>
            <a:endParaRPr kumimoji="1" lang="zh-MO" altLang="en-US" sz="2400">
              <a:solidFill>
                <a:schemeClr val="bg1"/>
              </a:solidFill>
              <a:latin typeface="Wawati SC" pitchFamily="82" charset="-122"/>
              <a:ea typeface="Wawati SC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86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41890FD8-3B7E-B83A-9653-1D4CE4991550}"/>
              </a:ext>
            </a:extLst>
          </p:cNvPr>
          <p:cNvSpPr txBox="1">
            <a:spLocks/>
          </p:cNvSpPr>
          <p:nvPr/>
        </p:nvSpPr>
        <p:spPr>
          <a:xfrm>
            <a:off x="4435642" y="161747"/>
            <a:ext cx="3320716" cy="83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MO" altLang="en-US" b="1">
                <a:solidFill>
                  <a:srgbClr val="FFFFFF"/>
                </a:solidFill>
                <a:latin typeface="Wawati SC" pitchFamily="82" charset="-122"/>
                <a:ea typeface="Wawati SC" pitchFamily="82" charset="-122"/>
              </a:rPr>
              <a:t>遊戲介紹</a:t>
            </a: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75F30CAD-16A3-B6C5-9EB6-EAD285064172}"/>
              </a:ext>
            </a:extLst>
          </p:cNvPr>
          <p:cNvSpPr txBox="1">
            <a:spLocks/>
          </p:cNvSpPr>
          <p:nvPr/>
        </p:nvSpPr>
        <p:spPr>
          <a:xfrm>
            <a:off x="0" y="742441"/>
            <a:ext cx="2605088" cy="42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4000">
                <a:solidFill>
                  <a:srgbClr val="FFFFFF"/>
                </a:solidFill>
                <a:latin typeface="Wawati SC" pitchFamily="82" charset="-122"/>
                <a:ea typeface="Wawati SC" pitchFamily="82" charset="-122"/>
              </a:rPr>
              <a:t>遊戲目標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62F5864-3469-EF1E-1BE9-F2A148F8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88" y="1843089"/>
            <a:ext cx="5131001" cy="43259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477C00-8105-400F-B9BC-993E5CA295D3}"/>
              </a:ext>
            </a:extLst>
          </p:cNvPr>
          <p:cNvSpPr txBox="1"/>
          <p:nvPr/>
        </p:nvSpPr>
        <p:spPr>
          <a:xfrm>
            <a:off x="528636" y="1564998"/>
            <a:ext cx="7629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MO" altLang="en-US" sz="3200">
                <a:solidFill>
                  <a:prstClr val="white"/>
                </a:solidFill>
                <a:latin typeface="Wawati SC" pitchFamily="82" charset="-122"/>
                <a:ea typeface="Wawati SC" pitchFamily="82" charset="-122"/>
              </a:rPr>
              <a:t>射擊掉落物賺取分數，到達一定分數大魔王就會出現，只有打倒大魔王才能取得勝利</a:t>
            </a:r>
          </a:p>
        </p:txBody>
      </p:sp>
      <p:pic>
        <p:nvPicPr>
          <p:cNvPr id="13" name="圖片 12" descr="一張含有 動物玩偶 的圖片&#10;&#10;自動產生的描述">
            <a:extLst>
              <a:ext uri="{FF2B5EF4-FFF2-40B4-BE49-F238E27FC236}">
                <a16:creationId xmlns:a16="http://schemas.microsoft.com/office/drawing/2014/main" id="{B0F212F9-E18D-C9B8-C5AF-0595AF9B2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78" y="2009916"/>
            <a:ext cx="5672137" cy="39600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B7DFCB-6671-227F-BD6A-39727A0DF72D}"/>
              </a:ext>
            </a:extLst>
          </p:cNvPr>
          <p:cNvSpPr txBox="1"/>
          <p:nvPr/>
        </p:nvSpPr>
        <p:spPr>
          <a:xfrm>
            <a:off x="3619416" y="6148012"/>
            <a:ext cx="204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MO" altLang="en-US" sz="3600">
                <a:solidFill>
                  <a:prstClr val="black"/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第一階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308561-7DC7-8DC3-15FD-AC0E3AFE0920}"/>
              </a:ext>
            </a:extLst>
          </p:cNvPr>
          <p:cNvSpPr txBox="1"/>
          <p:nvPr/>
        </p:nvSpPr>
        <p:spPr>
          <a:xfrm>
            <a:off x="9191450" y="6099887"/>
            <a:ext cx="2076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MO" altLang="en-US" sz="3600">
                <a:solidFill>
                  <a:prstClr val="black"/>
                </a:solidFill>
                <a:highlight>
                  <a:srgbClr val="FFFF00"/>
                </a:highlight>
                <a:latin typeface="Wawati SC" pitchFamily="82" charset="-122"/>
                <a:ea typeface="Wawati SC" pitchFamily="82" charset="-122"/>
              </a:rPr>
              <a:t>第二階</a:t>
            </a:r>
          </a:p>
        </p:txBody>
      </p:sp>
    </p:spTree>
    <p:extLst>
      <p:ext uri="{BB962C8B-B14F-4D97-AF65-F5344CB8AC3E}">
        <p14:creationId xmlns:p14="http://schemas.microsoft.com/office/powerpoint/2010/main" val="55921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A7A0482-1E95-2843-9613-BF5CBA9CD128}"/>
              </a:ext>
            </a:extLst>
          </p:cNvPr>
          <p:cNvSpPr txBox="1"/>
          <p:nvPr/>
        </p:nvSpPr>
        <p:spPr>
          <a:xfrm>
            <a:off x="4184542" y="325464"/>
            <a:ext cx="35026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MO" altLang="en-US" sz="6000">
                <a:solidFill>
                  <a:schemeClr val="bg1"/>
                </a:solidFill>
                <a:latin typeface="Wawati SC" pitchFamily="82" charset="-122"/>
                <a:ea typeface="Wawati SC" pitchFamily="82" charset="-122"/>
              </a:rPr>
              <a:t>遊玩畫面</a:t>
            </a:r>
          </a:p>
        </p:txBody>
      </p:sp>
    </p:spTree>
    <p:extLst>
      <p:ext uri="{BB962C8B-B14F-4D97-AF65-F5344CB8AC3E}">
        <p14:creationId xmlns:p14="http://schemas.microsoft.com/office/powerpoint/2010/main" val="241206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354</Words>
  <Application>Microsoft Office PowerPoint</Application>
  <PresentationFormat>寬螢幕</PresentationFormat>
  <Paragraphs>81</Paragraphs>
  <Slides>11</Slides>
  <Notes>1</Notes>
  <HiddenSlides>1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Baoli SC</vt:lpstr>
      <vt:lpstr>Wawati SC</vt:lpstr>
      <vt:lpstr>Arial</vt:lpstr>
      <vt:lpstr>Calibri</vt:lpstr>
      <vt:lpstr>Calibri Light</vt:lpstr>
      <vt:lpstr>Office 佈景主題</vt:lpstr>
      <vt:lpstr>PowerPoint 簡報</vt:lpstr>
      <vt:lpstr>PowerPoint 簡報</vt:lpstr>
      <vt:lpstr>遊戲開發</vt:lpstr>
      <vt:lpstr>遊戲開發</vt:lpstr>
      <vt:lpstr>遊戲背景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何昊賢</dc:creator>
  <cp:lastModifiedBy>偉倫 彭</cp:lastModifiedBy>
  <cp:revision>3</cp:revision>
  <dcterms:created xsi:type="dcterms:W3CDTF">2023-12-17T11:13:08Z</dcterms:created>
  <dcterms:modified xsi:type="dcterms:W3CDTF">2023-12-26T04:20:15Z</dcterms:modified>
</cp:coreProperties>
</file>